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vwAf9hKiqo7fMWRbQ1+q51Ok/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AA21AE-1778-426C-82D2-4DF5D228E2D3}">
  <a:tblStyle styleId="{5AAA21AE-1778-426C-82D2-4DF5D228E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antiagobermudez.atlassian.net/jira/software/projects/BDE/boards/2/backlog" TargetMode="External"/><Relationship Id="rId3" Type="http://schemas.openxmlformats.org/officeDocument/2006/relationships/hyperlink" Target="https://santiagobermudez.atlassian.net/jira/software/projects/BDE/boards/2/reports/burndown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antiagobermudez.atlassian.net/jira/software/projects/BDE/boards/2/backlog" TargetMode="External"/><Relationship Id="rId3" Type="http://schemas.openxmlformats.org/officeDocument/2006/relationships/hyperlink" Target="https://santiagobermudez.atlassian.net/jira/software/projects/BDE/boards/2/reports/burndow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f4cce5b30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https://santiagobermudez.atlassian.net/jira/software/projects/BDE/boards/2/backlog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https://santiagobermudez.atlassian.net/jira/software/projects/BDE/boards/2/reports/burndown</a:t>
            </a:r>
            <a:endParaRPr/>
          </a:p>
        </p:txBody>
      </p:sp>
      <p:sp>
        <p:nvSpPr>
          <p:cNvPr id="178" name="Google Shape;178;g19f4cce5b30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f2f7f1081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https://santiagobermudez.atlassian.net/jira/software/projects/BDE/boards/2/backlog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https://santiagobermudez.atlassian.net/jira/software/projects/BDE/boards/2/reports/burndown</a:t>
            </a:r>
            <a:endParaRPr/>
          </a:p>
        </p:txBody>
      </p:sp>
      <p:sp>
        <p:nvSpPr>
          <p:cNvPr id="188" name="Google Shape;188;g19f2f7f1081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2f7f1081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Our Client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Dr. Fitzgerald, CSUS Professor in Math/Stats Department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Our Client’s business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Interested in research involving statistics and machine learning as well as improving proper trash disposing and trash pick up</a:t>
            </a:r>
            <a:endParaRPr sz="1800"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Our Client’s problem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Wants a tool to classify trash objects and decide the trash bin such objects belong in</a:t>
            </a:r>
            <a:endParaRPr sz="1800"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proposed the solution:</a:t>
            </a:r>
            <a:endParaRPr sz="1800"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Our team’s solution creates an application that can be used to find trash and classify trash in images with a deep neural network model</a:t>
            </a:r>
            <a:endParaRPr sz="1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g19f2f7f1081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Opted for rest API for the backend. It is </a:t>
            </a:r>
            <a:r>
              <a:rPr lang="en-US"/>
              <a:t>flexible</a:t>
            </a:r>
            <a:r>
              <a:rPr lang="en-US"/>
              <a:t> and easy to </a:t>
            </a:r>
            <a:r>
              <a:rPr lang="en-US"/>
              <a:t>implement</a:t>
            </a:r>
            <a:r>
              <a:rPr lang="en-US"/>
              <a:t>. Our Rest API will communicate with SQlite and will return informations like classification results and models. </a:t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f2f7f1081_3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9f2f7f1081_3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f2f7f1081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9f2f7f1081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overview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f4cce5b3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9f4cce5b3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g174d6c34538_0_4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5" name="Google Shape;15;g174d6c34538_0_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174d6c34538_0_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174d6c34538_0_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174d6c34538_0_4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" name="Google Shape;19;g174d6c34538_0_4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g174d6c34538_0_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4d6c34538_0_44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5" name="Google Shape;55;g174d6c34538_0_44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g174d6c34538_0_4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4d6c34538_0_4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74d6c34538_0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g174d6c34538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g174d6c34538_0_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g174d6c34538_0_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g174d6c34538_0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74d6c34538_0_12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g174d6c34538_0_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74d6c34538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174d6c34538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" name="Google Shape;27;g174d6c34538_0_1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74d6c34538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g174d6c34538_0_1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74d6c34538_0_1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74d6c34538_0_1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74d6c34538_0_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" name="Google Shape;35;g174d6c34538_0_2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74d6c34538_0_2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" name="Google Shape;38;g174d6c34538_0_2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g174d6c34538_0_2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74d6c34538_0_31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g174d6c34538_0_3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74d6c34538_0_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g174d6c34538_0_3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74d6c34538_0_34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7" name="Google Shape;47;g174d6c34538_0_34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g174d6c34538_0_3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174d6c34538_0_3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4d6c34538_0_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g174d6c34538_0_4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1E2C3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74d6c34538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174d6c34538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" name="Google Shape;12;g174d6c34538_0_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LAW2X4DBQ-hFZig0VU7S4cESewgXlzLT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0" name="Google Shape;7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1219198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" name="Google Shape;7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0968" y="2650100"/>
            <a:ext cx="1987843" cy="198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838200" y="206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Model Inference &amp; Training Dataset REST API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838200" y="1481050"/>
            <a:ext cx="8338500" cy="4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Model Inference API:</a:t>
            </a:r>
            <a:endParaRPr sz="23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Model inference API designed to handle model features as well as retrieve new models.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Modular design keeps API design simple and custom tailored to project needs.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API written in Flask/Python to allows for common structure and simple </a:t>
            </a:r>
            <a:r>
              <a:rPr lang="en-US" sz="1700">
                <a:solidFill>
                  <a:schemeClr val="dk1"/>
                </a:solidFill>
              </a:rPr>
              <a:t>portability</a:t>
            </a:r>
            <a:r>
              <a:rPr lang="en-US" sz="1700">
                <a:solidFill>
                  <a:schemeClr val="dk1"/>
                </a:solidFill>
              </a:rPr>
              <a:t> to web-based front end if needed.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Training Dataset API:</a:t>
            </a:r>
            <a:endParaRPr sz="23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Training dataset API is designed to handle image annotations, image tags as well as manage database contents.</a:t>
            </a:r>
            <a:endParaRPr sz="1700">
              <a:solidFill>
                <a:schemeClr val="dk1"/>
              </a:solidFill>
            </a:endParaRPr>
          </a:p>
          <a:p>
            <a:pPr indent="-207009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This API design useful for the existing dataset design, and simple modular design allows for easy portability to other projects with similar functionality.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0" name="Google Shape;17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71" name="Google Shape;17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72" name="Google Shape;17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9387444" y="124691"/>
            <a:ext cx="25710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Daniel Smagly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8782800" y="1481050"/>
            <a:ext cx="2571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697" y="1972750"/>
            <a:ext cx="2571000" cy="100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f4cce5b30_4_7"/>
          <p:cNvSpPr txBox="1"/>
          <p:nvPr>
            <p:ph type="title"/>
          </p:nvPr>
        </p:nvSpPr>
        <p:spPr>
          <a:xfrm>
            <a:off x="838200" y="184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Sprint Summaries</a:t>
            </a:r>
            <a:endParaRPr sz="1800"/>
          </a:p>
        </p:txBody>
      </p:sp>
      <p:sp>
        <p:nvSpPr>
          <p:cNvPr id="181" name="Google Shape;181;g19f4cce5b30_4_7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antiago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Bermudez</a:t>
            </a:r>
            <a:endParaRPr/>
          </a:p>
        </p:txBody>
      </p:sp>
      <p:sp>
        <p:nvSpPr>
          <p:cNvPr id="182" name="Google Shape;182;g19f4cce5b30_4_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83" name="Google Shape;183;g19f4cce5b30_4_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84" name="Google Shape;184;g19f4cce5b30_4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85" name="Google Shape;185;g19f4cce5b30_4_7"/>
          <p:cNvGraphicFramePr/>
          <p:nvPr/>
        </p:nvGraphicFramePr>
        <p:xfrm>
          <a:off x="454300" y="134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{5AAA21AE-1778-426C-82D2-4DF5D228E2D3}</a:tableStyleId>
              </a:tblPr>
              <a:tblGrid>
                <a:gridCol w="2820850"/>
                <a:gridCol w="2820850"/>
                <a:gridCol w="2820850"/>
                <a:gridCol w="2820850"/>
              </a:tblGrid>
              <a:tr h="494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Sprint 1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Research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Drawing diagrams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Picking tools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Creating documents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Sprint 2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Drawing UI prototypes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Formalizing acceptance criteria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Make a list of objects to detect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t/>
                      </a:r>
                      <a:endParaRPr sz="2400" u="sng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Sprint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 skeleton REST API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 work on a base menu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 looking at model architecture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Sprint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Work on completing REST API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Write scripts to work with dataset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81000" lvl="0" marL="457200" rtl="0" algn="l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Clr>
                          <a:schemeClr val="dk1"/>
                        </a:buClr>
                        <a:buSzPts val="2400"/>
                        <a:buFont typeface="Average"/>
                        <a:buChar char="-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Work on menu options and annotations</a:t>
                      </a:r>
                      <a:endParaRPr sz="24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f2f7f1081_4_0"/>
          <p:cNvSpPr txBox="1"/>
          <p:nvPr>
            <p:ph type="title"/>
          </p:nvPr>
        </p:nvSpPr>
        <p:spPr>
          <a:xfrm>
            <a:off x="530213" y="1002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User Stories</a:t>
            </a:r>
            <a:endParaRPr sz="1800"/>
          </a:p>
        </p:txBody>
      </p:sp>
      <p:sp>
        <p:nvSpPr>
          <p:cNvPr id="191" name="Google Shape;191;g19f2f7f1081_4_0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antiago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Bermudez</a:t>
            </a:r>
            <a:endParaRPr/>
          </a:p>
        </p:txBody>
      </p:sp>
      <p:sp>
        <p:nvSpPr>
          <p:cNvPr id="192" name="Google Shape;192;g19f2f7f1081_4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93" name="Google Shape;193;g19f2f7f1081_4_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94" name="Google Shape;194;g19f2f7f1081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5" name="Google Shape;195;g19f2f7f1081_4_0"/>
          <p:cNvPicPr preferRelativeResize="0"/>
          <p:nvPr/>
        </p:nvPicPr>
        <p:blipFill rotWithShape="1">
          <a:blip r:embed="rId3">
            <a:alphaModFix/>
          </a:blip>
          <a:srcRect b="17091" l="27387" r="16855" t="30157"/>
          <a:stretch/>
        </p:blipFill>
        <p:spPr>
          <a:xfrm>
            <a:off x="530219" y="2457753"/>
            <a:ext cx="7009376" cy="372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9f2f7f1081_4_0"/>
          <p:cNvPicPr preferRelativeResize="0"/>
          <p:nvPr/>
        </p:nvPicPr>
        <p:blipFill rotWithShape="1">
          <a:blip r:embed="rId4">
            <a:alphaModFix/>
          </a:blip>
          <a:srcRect b="14142" l="18977" r="38998" t="31042"/>
          <a:stretch/>
        </p:blipFill>
        <p:spPr>
          <a:xfrm>
            <a:off x="7779507" y="1002711"/>
            <a:ext cx="3882274" cy="28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9f2f7f1081_4_0"/>
          <p:cNvPicPr preferRelativeResize="0"/>
          <p:nvPr/>
        </p:nvPicPr>
        <p:blipFill rotWithShape="1">
          <a:blip r:embed="rId5">
            <a:alphaModFix/>
          </a:blip>
          <a:srcRect b="31745" l="19356" r="51278" t="39536"/>
          <a:stretch/>
        </p:blipFill>
        <p:spPr>
          <a:xfrm>
            <a:off x="7779507" y="4051587"/>
            <a:ext cx="3882274" cy="213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838200" y="124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752600" y="1385075"/>
            <a:ext cx="60369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Client’s feedback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- </a:t>
            </a:r>
            <a:r>
              <a:rPr lang="en-US" sz="2000">
                <a:solidFill>
                  <a:schemeClr val="dk1"/>
                </a:solidFill>
              </a:rPr>
              <a:t>Liked progress we have made so far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  - Wants a minimum viable product ASAP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  - Start unit testing in our next sprint for CSC 191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9545619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Christopher Allen</a:t>
            </a:r>
            <a:endParaRPr/>
          </a:p>
        </p:txBody>
      </p:sp>
      <p:sp>
        <p:nvSpPr>
          <p:cNvPr id="205" name="Google Shape;20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206" name="Google Shape;20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207" name="Google Shape;20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695650" y="3736450"/>
            <a:ext cx="49302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Plans for </a:t>
            </a: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CSC 191…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endParaRPr sz="185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rage"/>
              <a:buChar char="-"/>
            </a:pP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Model and Dataset Training</a:t>
            </a:r>
            <a:endParaRPr sz="185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rage"/>
              <a:buChar char="-"/>
            </a:pP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Finalize rest of product, and optimize</a:t>
            </a:r>
            <a:endParaRPr sz="185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rage"/>
              <a:buChar char="-"/>
            </a:pP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Start unit testing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752600" y="3700887"/>
            <a:ext cx="5219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nsights</a:t>
            </a:r>
            <a:b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 Communication is key</a:t>
            </a:r>
            <a:b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 sz="185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 Working together through any blockers can really help keep things on track</a:t>
            </a:r>
            <a:endParaRPr sz="185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00" y="868275"/>
            <a:ext cx="4881550" cy="28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ck-photo-pile-of-domestic-garbage-in-landfill-139068830 | Santa Fe New  Mexico Recycling" id="215" name="Google Shape;21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125" y="0"/>
            <a:ext cx="2667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p Of Scrap Iron Stock Photo - Download Image Now - Garbage, Landfill,  Stack - iStock" id="216" name="Google Shape;21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67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12" y="0"/>
            <a:ext cx="6857971" cy="6858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10"/>
          <p:cNvSpPr txBox="1"/>
          <p:nvPr>
            <p:ph type="title"/>
          </p:nvPr>
        </p:nvSpPr>
        <p:spPr>
          <a:xfrm>
            <a:off x="3521838" y="0"/>
            <a:ext cx="5148300" cy="1325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6000"/>
              <a:t>Q&amp;A</a:t>
            </a:r>
            <a:endParaRPr b="1" sz="6000"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6">
            <a:alphaModFix/>
          </a:blip>
          <a:srcRect b="0" l="14595" r="14239" t="0"/>
          <a:stretch/>
        </p:blipFill>
        <p:spPr>
          <a:xfrm>
            <a:off x="147125" y="1658488"/>
            <a:ext cx="2519875" cy="35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6">
            <a:alphaModFix/>
          </a:blip>
          <a:srcRect b="0" l="14595" r="14239" t="0"/>
          <a:stretch/>
        </p:blipFill>
        <p:spPr>
          <a:xfrm flipH="1">
            <a:off x="9537125" y="1715050"/>
            <a:ext cx="2519875" cy="35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f2f7f1081_3_5"/>
          <p:cNvSpPr txBox="1"/>
          <p:nvPr>
            <p:ph type="title"/>
          </p:nvPr>
        </p:nvSpPr>
        <p:spPr>
          <a:xfrm>
            <a:off x="838200" y="195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77" name="Google Shape;77;g19f2f7f1081_3_5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Travis Hammond</a:t>
            </a:r>
            <a:endParaRPr/>
          </a:p>
        </p:txBody>
      </p:sp>
      <p:sp>
        <p:nvSpPr>
          <p:cNvPr id="78" name="Google Shape;78;g19f2f7f1081_3_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79" name="Google Shape;79;g19f2f7f1081_3_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80" name="Google Shape;80;g19f2f7f1081_3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1" name="Google Shape;81;g19f2f7f1081_3_5"/>
          <p:cNvGraphicFramePr/>
          <p:nvPr/>
        </p:nvGraphicFramePr>
        <p:xfrm>
          <a:off x="454300" y="134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{5AAA21AE-1778-426C-82D2-4DF5D228E2D3}</a:tableStyleId>
              </a:tblPr>
              <a:tblGrid>
                <a:gridCol w="2820850"/>
                <a:gridCol w="2820850"/>
                <a:gridCol w="2820850"/>
                <a:gridCol w="2820850"/>
              </a:tblGrid>
              <a:tr h="494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Dr. Clark Fitzgerald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CSUS Professor in Math/Stats Department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Client’s Interest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Research in statistics &amp; machine learning as well as improving proper trash disposal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Client’s Problem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Wants a tool to classify trash objects and decide the appropriate trash bin of such objects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Proposed Solution </a:t>
                      </a:r>
                      <a:endParaRPr sz="2400" u="sng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Application that locates and classifies trash in images with a deep neural network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2" name="Google Shape;82;g19f2f7f1081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50" y="3081596"/>
            <a:ext cx="2250601" cy="30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9f2f7f1081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840" y="3860500"/>
            <a:ext cx="2250625" cy="22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9f2f7f1081_3_5"/>
          <p:cNvPicPr preferRelativeResize="0"/>
          <p:nvPr/>
        </p:nvPicPr>
        <p:blipFill rotWithShape="1">
          <a:blip r:embed="rId5">
            <a:alphaModFix/>
          </a:blip>
          <a:srcRect b="0" l="27995" r="0" t="0"/>
          <a:stretch/>
        </p:blipFill>
        <p:spPr>
          <a:xfrm>
            <a:off x="6359987" y="3860500"/>
            <a:ext cx="2250625" cy="22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9f2f7f1081_3_5"/>
          <p:cNvPicPr preferRelativeResize="0"/>
          <p:nvPr/>
        </p:nvPicPr>
        <p:blipFill rotWithShape="1">
          <a:blip r:embed="rId6">
            <a:alphaModFix/>
          </a:blip>
          <a:srcRect b="0" l="15035" r="7463" t="0"/>
          <a:stretch/>
        </p:blipFill>
        <p:spPr>
          <a:xfrm>
            <a:off x="9171100" y="3860500"/>
            <a:ext cx="2488949" cy="225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838200" y="195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9387444" y="124691"/>
            <a:ext cx="25710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Julian Hernandez</a:t>
            </a:r>
            <a:endParaRPr/>
          </a:p>
        </p:txBody>
      </p:sp>
      <p:sp>
        <p:nvSpPr>
          <p:cNvPr id="92" name="Google Shape;9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93" name="Google Shape;9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94" name="Google Shape;94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5" name="Google Shape;95;p3"/>
          <p:cNvCxnSpPr>
            <a:stCxn id="96" idx="3"/>
            <a:endCxn id="97" idx="1"/>
          </p:cNvCxnSpPr>
          <p:nvPr/>
        </p:nvCxnSpPr>
        <p:spPr>
          <a:xfrm>
            <a:off x="4113126" y="4667423"/>
            <a:ext cx="281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3"/>
          <p:cNvCxnSpPr>
            <a:stCxn id="97" idx="3"/>
            <a:endCxn id="99" idx="1"/>
          </p:cNvCxnSpPr>
          <p:nvPr/>
        </p:nvCxnSpPr>
        <p:spPr>
          <a:xfrm>
            <a:off x="7445819" y="4670962"/>
            <a:ext cx="62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00" name="Google Shape;100;p3"/>
          <p:cNvGraphicFramePr/>
          <p:nvPr/>
        </p:nvGraphicFramePr>
        <p:xfrm>
          <a:off x="776550" y="1289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{5AAA21AE-1778-426C-82D2-4DF5D228E2D3}</a:tableStyleId>
              </a:tblPr>
              <a:tblGrid>
                <a:gridCol w="3429000"/>
                <a:gridCol w="3429000"/>
                <a:gridCol w="3429000"/>
              </a:tblGrid>
              <a:tr h="497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Partner with the American River Parkway Foundation to collect training images</a:t>
                      </a:r>
                      <a:endParaRPr sz="24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Train a robust computer vision algorithm that can detect many types of litter</a:t>
                      </a:r>
                      <a:endParaRPr sz="24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 City of Sacramento’s public API to find which trash bin to place the trash</a:t>
                      </a:r>
                      <a:endParaRPr sz="24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6" name="Google Shape;9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540622"/>
            <a:ext cx="3274926" cy="225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300" y="3155775"/>
            <a:ext cx="3051519" cy="30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925" y="3155787"/>
            <a:ext cx="2633400" cy="303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17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Software Requirements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747675" y="4541075"/>
            <a:ext cx="55557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Machine Learning Requirements</a:t>
            </a:r>
            <a:endParaRPr b="1" sz="1800">
              <a:solidFill>
                <a:schemeClr val="dk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Accuracy with 75% or higher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Gives </a:t>
            </a:r>
            <a:r>
              <a:rPr lang="en-US" sz="1800"/>
              <a:t>bounding</a:t>
            </a:r>
            <a:r>
              <a:rPr lang="en-US" sz="1800"/>
              <a:t> boxes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Bin </a:t>
            </a:r>
            <a:r>
              <a:rPr lang="en-US" sz="1800"/>
              <a:t>classification</a:t>
            </a:r>
            <a:r>
              <a:rPr lang="en-US" sz="1800"/>
              <a:t> (trash, recycle, compost, etc…)</a:t>
            </a:r>
            <a:endParaRPr sz="1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Runs efficiently</a:t>
            </a:r>
            <a:endParaRPr sz="1800"/>
          </a:p>
        </p:txBody>
      </p:sp>
      <p:sp>
        <p:nvSpPr>
          <p:cNvPr id="107" name="Google Shape;107;p4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Kenta Miyahara</a:t>
            </a:r>
            <a:endParaRPr/>
          </a:p>
        </p:txBody>
      </p:sp>
      <p:sp>
        <p:nvSpPr>
          <p:cNvPr id="108" name="Google Shape;10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09" name="Google Shape;10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10" name="Google Shape;1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9592" l="0" r="0" t="0"/>
          <a:stretch/>
        </p:blipFill>
        <p:spPr>
          <a:xfrm>
            <a:off x="6500725" y="3543775"/>
            <a:ext cx="5053427" cy="28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747675" y="1194875"/>
            <a:ext cx="38808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b="1"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UI Requirements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Menu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Classify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095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■"/>
            </a:pPr>
            <a:r>
              <a:rPr lang="en-US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Live, captured image, file/folder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Annotate Trash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095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■"/>
            </a:pPr>
            <a:r>
              <a:rPr lang="en-US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annotating after image capture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095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verage"/>
              <a:buChar char="■"/>
            </a:pPr>
            <a:r>
              <a:rPr lang="en-US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annotating images from file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Trash Description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Setting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About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6303375" y="1194875"/>
            <a:ext cx="58908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b="1"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Backend/Database Requirements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Return classification given a image from the front-end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Return optimized current model to the front-end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Run data annotation on the front-end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○"/>
            </a:pPr>
            <a:r>
              <a:rPr lang="en-US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ERD / Database design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838200" y="124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Demo – UI Prototypes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9387444" y="124691"/>
            <a:ext cx="25710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Jeffrey de Jesus</a:t>
            </a:r>
            <a:endParaRPr/>
          </a:p>
        </p:txBody>
      </p:sp>
      <p:sp>
        <p:nvSpPr>
          <p:cNvPr id="120" name="Google Shape;1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21" name="Google Shape;1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22" name="Google Shape;1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00" y="832564"/>
            <a:ext cx="5448251" cy="54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736350" y="1290125"/>
            <a:ext cx="56691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Interactive command line application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Functionality will be expanded to shell application which can be used in conjunction with other programs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 plans for building this into website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very simple to expand upon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-US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something client will consider in future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13" y="3202760"/>
            <a:ext cx="5507183" cy="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f2f7f1081_3_26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Jeffrey de Jesus</a:t>
            </a:r>
            <a:endParaRPr/>
          </a:p>
        </p:txBody>
      </p:sp>
      <p:sp>
        <p:nvSpPr>
          <p:cNvPr id="131" name="Google Shape;131;g19f2f7f1081_3_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32" name="Google Shape;132;g19f2f7f1081_3_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33" name="Google Shape;133;g19f2f7f1081_3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4" name="Google Shape;134;g19f2f7f1081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416"/>
            <a:ext cx="12192001" cy="445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f2f7f1081_3_39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Jeffrey de Jesus</a:t>
            </a:r>
            <a:endParaRPr/>
          </a:p>
        </p:txBody>
      </p:sp>
      <p:sp>
        <p:nvSpPr>
          <p:cNvPr id="140" name="Google Shape;140;g19f2f7f1081_3_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41" name="Google Shape;141;g19f2f7f1081_3_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42" name="Google Shape;142;g19f2f7f1081_3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3" name="Google Shape;143;g19f2f7f1081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345" y="832701"/>
            <a:ext cx="6244104" cy="55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9f2f7f1081_3_39"/>
          <p:cNvPicPr preferRelativeResize="0"/>
          <p:nvPr/>
        </p:nvPicPr>
        <p:blipFill rotWithShape="1">
          <a:blip r:embed="rId4">
            <a:alphaModFix/>
          </a:blip>
          <a:srcRect b="0" l="0" r="2827" t="0"/>
          <a:stretch/>
        </p:blipFill>
        <p:spPr>
          <a:xfrm>
            <a:off x="118450" y="1724000"/>
            <a:ext cx="5506025" cy="3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838200" y="20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Demo – Functional Prototypes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9387444" y="124691"/>
            <a:ext cx="25710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Bryan Burch</a:t>
            </a:r>
            <a:endParaRPr/>
          </a:p>
        </p:txBody>
      </p:sp>
      <p:sp>
        <p:nvSpPr>
          <p:cNvPr id="151" name="Google Shape;15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52" name="Google Shape;15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CSC 190 Presentation, Fall 2022</a:t>
            </a:r>
            <a:endParaRPr/>
          </a:p>
        </p:txBody>
      </p:sp>
      <p:sp>
        <p:nvSpPr>
          <p:cNvPr id="153" name="Google Shape;15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" y="1356463"/>
            <a:ext cx="6063621" cy="436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224" y="1356475"/>
            <a:ext cx="5719900" cy="17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f4cce5b30_2_0"/>
          <p:cNvSpPr txBox="1"/>
          <p:nvPr/>
        </p:nvSpPr>
        <p:spPr>
          <a:xfrm>
            <a:off x="9387444" y="124691"/>
            <a:ext cx="25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Presenter: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Bryan Burch</a:t>
            </a:r>
            <a:endParaRPr/>
          </a:p>
        </p:txBody>
      </p:sp>
      <p:sp>
        <p:nvSpPr>
          <p:cNvPr id="161" name="Google Shape;161;g19f4cce5b30_2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11/28/2022</a:t>
            </a:r>
            <a:endParaRPr/>
          </a:p>
        </p:txBody>
      </p:sp>
      <p:sp>
        <p:nvSpPr>
          <p:cNvPr id="162" name="Google Shape;162;g19f4cce5b30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3" name="Google Shape;163;g19f4cce5b30_2_0" title="2022-11-23 17-49-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341" y="513475"/>
            <a:ext cx="8277308" cy="6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2019-11-13T07:49:07Z</dcterms:created>
  <dc:creator>Yang, Jingwei</dc:creator>
</cp:coreProperties>
</file>